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Fruktur"/>
      <p:regular r:id="rId12"/>
    </p:embeddedFont>
    <p:embeddedFont>
      <p:font typeface="Happy Monkey"/>
      <p:regular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HappyMonkey-regular.fntdata"/><Relationship Id="rId12" Type="http://schemas.openxmlformats.org/officeDocument/2006/relationships/font" Target="fonts/Fruktu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1e53cf559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1e53cf559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1e53cf55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1e53cf55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1e53cf55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1e53cf55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1e53cf559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1e53cf559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81e53cf55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1e53cf55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1e53cf55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1e53cf55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Yfva5ltdpEw"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EABFilCZJy8"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7EE4EC"/>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09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Fruktur"/>
                <a:ea typeface="Fruktur"/>
                <a:cs typeface="Fruktur"/>
                <a:sym typeface="Fruktur"/>
              </a:rPr>
              <a:t>SEL Family Activity (K-2)</a:t>
            </a:r>
            <a:endParaRPr>
              <a:latin typeface="Fruktur"/>
              <a:ea typeface="Fruktur"/>
              <a:cs typeface="Fruktur"/>
              <a:sym typeface="Fruktur"/>
            </a:endParaRPr>
          </a:p>
        </p:txBody>
      </p:sp>
      <p:sp>
        <p:nvSpPr>
          <p:cNvPr id="55" name="Google Shape;55;p13"/>
          <p:cNvSpPr txBox="1"/>
          <p:nvPr/>
        </p:nvSpPr>
        <p:spPr>
          <a:xfrm>
            <a:off x="50" y="3234450"/>
            <a:ext cx="9144000" cy="10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Fruktur"/>
                <a:ea typeface="Fruktur"/>
                <a:cs typeface="Fruktur"/>
                <a:sym typeface="Fruktur"/>
              </a:rPr>
              <a:t>Worrying</a:t>
            </a:r>
            <a:endParaRPr sz="6000">
              <a:latin typeface="Fruktur"/>
              <a:ea typeface="Fruktur"/>
              <a:cs typeface="Fruktur"/>
              <a:sym typeface="Fruktur"/>
            </a:endParaRPr>
          </a:p>
        </p:txBody>
      </p:sp>
      <p:sp>
        <p:nvSpPr>
          <p:cNvPr id="56" name="Google Shape;56;p13"/>
          <p:cNvSpPr txBox="1"/>
          <p:nvPr/>
        </p:nvSpPr>
        <p:spPr>
          <a:xfrm>
            <a:off x="50" y="4686525"/>
            <a:ext cx="3000000" cy="38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50">
                <a:solidFill>
                  <a:schemeClr val="dk1"/>
                </a:solidFill>
                <a:latin typeface="Happy Monkey"/>
                <a:ea typeface="Happy Monkey"/>
                <a:cs typeface="Happy Monkey"/>
                <a:sym typeface="Happy Monkey"/>
              </a:rPr>
              <a:t>©TheSocialEmotionalTeacher</a:t>
            </a:r>
            <a:endParaRPr/>
          </a:p>
        </p:txBody>
      </p:sp>
      <p:sp>
        <p:nvSpPr>
          <p:cNvPr id="57" name="Google Shape;57;p13"/>
          <p:cNvSpPr txBox="1"/>
          <p:nvPr/>
        </p:nvSpPr>
        <p:spPr>
          <a:xfrm>
            <a:off x="2603625" y="2185975"/>
            <a:ext cx="38115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Fruktur"/>
                <a:ea typeface="Fruktur"/>
                <a:cs typeface="Fruktur"/>
                <a:sym typeface="Fruktur"/>
              </a:rPr>
              <a:t>Week of June 22, 2020</a:t>
            </a:r>
            <a:endParaRPr sz="2800">
              <a:latin typeface="Fruktur"/>
              <a:ea typeface="Fruktur"/>
              <a:cs typeface="Fruktur"/>
              <a:sym typeface="Fruktu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p:nvPr/>
        </p:nvSpPr>
        <p:spPr>
          <a:xfrm>
            <a:off x="122575" y="276550"/>
            <a:ext cx="5834400" cy="4486200"/>
          </a:xfrm>
          <a:prstGeom prst="rect">
            <a:avLst/>
          </a:prstGeom>
          <a:solidFill>
            <a:srgbClr val="7EE4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6077000" y="276550"/>
            <a:ext cx="2927100" cy="4486200"/>
          </a:xfrm>
          <a:prstGeom prst="rect">
            <a:avLst/>
          </a:prstGeom>
          <a:solidFill>
            <a:srgbClr val="CDF7FA"/>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None/>
            </a:pPr>
            <a:r>
              <a:rPr b="1" lang="en" sz="3000">
                <a:latin typeface="Happy Monkey"/>
                <a:ea typeface="Happy Monkey"/>
                <a:cs typeface="Happy Monkey"/>
                <a:sym typeface="Happy Monkey"/>
              </a:rPr>
              <a:t>Think:</a:t>
            </a:r>
            <a:endParaRPr b="1" sz="3000">
              <a:latin typeface="Happy Monkey"/>
              <a:ea typeface="Happy Monkey"/>
              <a:cs typeface="Happy Monkey"/>
              <a:sym typeface="Happy Monkey"/>
            </a:endParaRPr>
          </a:p>
          <a:p>
            <a:pPr indent="0" lvl="0" marL="0" rtl="0" algn="l">
              <a:lnSpc>
                <a:spcPct val="115000"/>
              </a:lnSpc>
              <a:spcBef>
                <a:spcPts val="0"/>
              </a:spcBef>
              <a:spcAft>
                <a:spcPts val="0"/>
              </a:spcAft>
              <a:buNone/>
            </a:pPr>
            <a:r>
              <a:rPr lang="en" sz="1250">
                <a:solidFill>
                  <a:schemeClr val="dk1"/>
                </a:solidFill>
                <a:latin typeface="Happy Monkey"/>
                <a:ea typeface="Happy Monkey"/>
                <a:cs typeface="Happy Monkey"/>
                <a:sym typeface="Happy Monkey"/>
              </a:rPr>
              <a:t>What are some of the worries Wilma Jean has? Can you relate to her worries?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rPr lang="en" sz="1250">
                <a:solidFill>
                  <a:schemeClr val="dk1"/>
                </a:solidFill>
                <a:latin typeface="Happy Monkey"/>
                <a:ea typeface="Happy Monkey"/>
                <a:cs typeface="Happy Monkey"/>
                <a:sym typeface="Happy Monkey"/>
              </a:rPr>
              <a:t>What happens to Wilma Jean when she worries?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rPr lang="en" sz="1250">
                <a:solidFill>
                  <a:schemeClr val="dk1"/>
                </a:solidFill>
                <a:latin typeface="Happy Monkey"/>
                <a:ea typeface="Happy Monkey"/>
                <a:cs typeface="Happy Monkey"/>
                <a:sym typeface="Happy Monkey"/>
              </a:rPr>
              <a:t>What did Wilma Jean’s teacher do to help Wilma Jean with her worrying?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t/>
            </a:r>
            <a:endParaRPr sz="1250">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rPr lang="en" sz="1250">
                <a:solidFill>
                  <a:schemeClr val="dk1"/>
                </a:solidFill>
                <a:latin typeface="Happy Monkey"/>
                <a:ea typeface="Happy Monkey"/>
                <a:cs typeface="Happy Monkey"/>
                <a:sym typeface="Happy Monkey"/>
              </a:rPr>
              <a:t>Why is sorting our worries (like Wilma Jean’s teacher did) helpful?</a:t>
            </a:r>
            <a:endParaRPr b="1">
              <a:latin typeface="Happy Monkey"/>
              <a:ea typeface="Happy Monkey"/>
              <a:cs typeface="Happy Monkey"/>
              <a:sym typeface="Happy Monkey"/>
            </a:endParaRPr>
          </a:p>
          <a:p>
            <a:pPr indent="0" lvl="0" marL="0" rtl="0" algn="l">
              <a:lnSpc>
                <a:spcPct val="110000"/>
              </a:lnSpc>
              <a:spcBef>
                <a:spcPts val="800"/>
              </a:spcBef>
              <a:spcAft>
                <a:spcPts val="0"/>
              </a:spcAft>
              <a:buNone/>
            </a:pPr>
            <a:r>
              <a:rPr b="1" lang="en" sz="3000">
                <a:latin typeface="Happy Monkey"/>
                <a:ea typeface="Happy Monkey"/>
                <a:cs typeface="Happy Monkey"/>
                <a:sym typeface="Happy Monkey"/>
              </a:rPr>
              <a:t>Do:</a:t>
            </a:r>
            <a:endParaRPr b="1" sz="3000">
              <a:latin typeface="Happy Monkey"/>
              <a:ea typeface="Happy Monkey"/>
              <a:cs typeface="Happy Monkey"/>
              <a:sym typeface="Happy Monkey"/>
            </a:endParaRPr>
          </a:p>
          <a:p>
            <a:pPr indent="0" lvl="0" marL="0" rtl="0" algn="l">
              <a:lnSpc>
                <a:spcPct val="110000"/>
              </a:lnSpc>
              <a:spcBef>
                <a:spcPts val="800"/>
              </a:spcBef>
              <a:spcAft>
                <a:spcPts val="0"/>
              </a:spcAft>
              <a:buNone/>
            </a:pPr>
            <a:r>
              <a:rPr b="1" lang="en">
                <a:latin typeface="Happy Monkey"/>
                <a:ea typeface="Happy Monkey"/>
                <a:cs typeface="Happy Monkey"/>
                <a:sym typeface="Happy Monkey"/>
              </a:rPr>
              <a:t>Make a list of your worries. </a:t>
            </a:r>
            <a:endParaRPr b="1">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Julia Cook reads her book Wilma Jean the Worry Machine&#10;&#10;Get an autographed copy at www.juliacookonline.com" id="64" name="Google Shape;64;p14" title="BOOKENDS with Julia Cook: Wilma Jean the Worry Machine">
            <a:hlinkClick r:id="rId3"/>
          </p:cNvPr>
          <p:cNvPicPr preferRelativeResize="0"/>
          <p:nvPr/>
        </p:nvPicPr>
        <p:blipFill>
          <a:blip r:embed="rId4">
            <a:alphaModFix/>
          </a:blip>
          <a:stretch>
            <a:fillRect/>
          </a:stretch>
        </p:blipFill>
        <p:spPr>
          <a:xfrm>
            <a:off x="122575" y="276550"/>
            <a:ext cx="5834400" cy="4375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p:nvPr/>
        </p:nvSpPr>
        <p:spPr>
          <a:xfrm>
            <a:off x="122575" y="100300"/>
            <a:ext cx="5454600" cy="4838700"/>
          </a:xfrm>
          <a:prstGeom prst="rect">
            <a:avLst/>
          </a:prstGeom>
          <a:solidFill>
            <a:srgbClr val="7EE4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400" u="sng">
                <a:solidFill>
                  <a:schemeClr val="dk1"/>
                </a:solidFill>
                <a:latin typeface="Happy Monkey"/>
                <a:ea typeface="Happy Monkey"/>
                <a:cs typeface="Happy Monkey"/>
                <a:sym typeface="Happy Monkey"/>
              </a:rPr>
              <a:t>Activity:</a:t>
            </a:r>
            <a:endParaRPr b="1" sz="3400" u="sng">
              <a:solidFill>
                <a:schemeClr val="dk1"/>
              </a:solidFill>
              <a:latin typeface="Happy Monkey"/>
              <a:ea typeface="Happy Monkey"/>
              <a:cs typeface="Happy Monkey"/>
              <a:sym typeface="Happy Monkey"/>
            </a:endParaRPr>
          </a:p>
          <a:p>
            <a:pPr indent="0" lvl="0" marL="0" rtl="0" algn="l">
              <a:spcBef>
                <a:spcPts val="0"/>
              </a:spcBef>
              <a:spcAft>
                <a:spcPts val="0"/>
              </a:spcAft>
              <a:buNone/>
            </a:pPr>
            <a:r>
              <a:rPr b="1" lang="en" sz="2800">
                <a:solidFill>
                  <a:schemeClr val="dk1"/>
                </a:solidFill>
                <a:latin typeface="Happy Monkey"/>
                <a:ea typeface="Happy Monkey"/>
                <a:cs typeface="Happy Monkey"/>
                <a:sym typeface="Happy Monkey"/>
              </a:rPr>
              <a:t>Write/Draw something you worry about. Then, draw a circle on a piece of paper.  Have a grown up help you “sort” your worries between what you can control and what you cannot.  Now you and your grown up can work together on the worries you can control. </a:t>
            </a:r>
            <a:endParaRPr b="1" sz="2800">
              <a:solidFill>
                <a:schemeClr val="dk1"/>
              </a:solidFill>
              <a:latin typeface="Happy Monkey"/>
              <a:ea typeface="Happy Monkey"/>
              <a:cs typeface="Happy Monkey"/>
              <a:sym typeface="Happy Monkey"/>
            </a:endParaRPr>
          </a:p>
        </p:txBody>
      </p:sp>
      <p:pic>
        <p:nvPicPr>
          <p:cNvPr id="70" name="Google Shape;70;p15"/>
          <p:cNvPicPr preferRelativeResize="0"/>
          <p:nvPr/>
        </p:nvPicPr>
        <p:blipFill>
          <a:blip r:embed="rId3">
            <a:alphaModFix/>
          </a:blip>
          <a:stretch>
            <a:fillRect/>
          </a:stretch>
        </p:blipFill>
        <p:spPr>
          <a:xfrm>
            <a:off x="5692850" y="100300"/>
            <a:ext cx="3227413"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7EE4EC"/>
        </a:solidFill>
      </p:bgPr>
    </p:bg>
    <p:spTree>
      <p:nvGrpSpPr>
        <p:cNvPr id="74" name="Shape 74"/>
        <p:cNvGrpSpPr/>
        <p:nvPr/>
      </p:nvGrpSpPr>
      <p:grpSpPr>
        <a:xfrm>
          <a:off x="0" y="0"/>
          <a:ext cx="0" cy="0"/>
          <a:chOff x="0" y="0"/>
          <a:chExt cx="0" cy="0"/>
        </a:xfrm>
      </p:grpSpPr>
      <p:sp>
        <p:nvSpPr>
          <p:cNvPr id="75" name="Google Shape;75;p16"/>
          <p:cNvSpPr txBox="1"/>
          <p:nvPr>
            <p:ph type="ctrTitle"/>
          </p:nvPr>
        </p:nvSpPr>
        <p:spPr>
          <a:xfrm>
            <a:off x="311700" y="744575"/>
            <a:ext cx="8520600" cy="109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Fruktur"/>
                <a:ea typeface="Fruktur"/>
                <a:cs typeface="Fruktur"/>
                <a:sym typeface="Fruktur"/>
              </a:rPr>
              <a:t>SEL Family Activity (3-5)</a:t>
            </a:r>
            <a:endParaRPr>
              <a:latin typeface="Fruktur"/>
              <a:ea typeface="Fruktur"/>
              <a:cs typeface="Fruktur"/>
              <a:sym typeface="Fruktur"/>
            </a:endParaRPr>
          </a:p>
        </p:txBody>
      </p:sp>
      <p:sp>
        <p:nvSpPr>
          <p:cNvPr id="76" name="Google Shape;76;p16"/>
          <p:cNvSpPr txBox="1"/>
          <p:nvPr/>
        </p:nvSpPr>
        <p:spPr>
          <a:xfrm>
            <a:off x="50" y="3234450"/>
            <a:ext cx="9144000" cy="10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Fruktur"/>
                <a:ea typeface="Fruktur"/>
                <a:cs typeface="Fruktur"/>
                <a:sym typeface="Fruktur"/>
              </a:rPr>
              <a:t>Conflict Resolution</a:t>
            </a:r>
            <a:endParaRPr sz="6000">
              <a:latin typeface="Fruktur"/>
              <a:ea typeface="Fruktur"/>
              <a:cs typeface="Fruktur"/>
              <a:sym typeface="Fruktur"/>
            </a:endParaRPr>
          </a:p>
        </p:txBody>
      </p:sp>
      <p:sp>
        <p:nvSpPr>
          <p:cNvPr id="77" name="Google Shape;77;p16"/>
          <p:cNvSpPr txBox="1"/>
          <p:nvPr/>
        </p:nvSpPr>
        <p:spPr>
          <a:xfrm>
            <a:off x="50" y="4686525"/>
            <a:ext cx="3000000" cy="38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50">
                <a:solidFill>
                  <a:schemeClr val="dk1"/>
                </a:solidFill>
                <a:latin typeface="Happy Monkey"/>
                <a:ea typeface="Happy Monkey"/>
                <a:cs typeface="Happy Monkey"/>
                <a:sym typeface="Happy Monkey"/>
              </a:rPr>
              <a:t>©TheSocialEmotionalTeacher</a:t>
            </a:r>
            <a:endParaRPr/>
          </a:p>
        </p:txBody>
      </p:sp>
      <p:sp>
        <p:nvSpPr>
          <p:cNvPr id="78" name="Google Shape;78;p16"/>
          <p:cNvSpPr txBox="1"/>
          <p:nvPr/>
        </p:nvSpPr>
        <p:spPr>
          <a:xfrm>
            <a:off x="2603625" y="2185975"/>
            <a:ext cx="38115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Fruktur"/>
                <a:ea typeface="Fruktur"/>
                <a:cs typeface="Fruktur"/>
                <a:sym typeface="Fruktur"/>
              </a:rPr>
              <a:t>Week of June 22, 2020</a:t>
            </a:r>
            <a:endParaRPr sz="2800">
              <a:latin typeface="Fruktur"/>
              <a:ea typeface="Fruktur"/>
              <a:cs typeface="Fruktur"/>
              <a:sym typeface="Fruktu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7EE4EC"/>
        </a:solidFill>
      </p:bgPr>
    </p:bg>
    <p:spTree>
      <p:nvGrpSpPr>
        <p:cNvPr id="82" name="Shape 82"/>
        <p:cNvGrpSpPr/>
        <p:nvPr/>
      </p:nvGrpSpPr>
      <p:grpSpPr>
        <a:xfrm>
          <a:off x="0" y="0"/>
          <a:ext cx="0" cy="0"/>
          <a:chOff x="0" y="0"/>
          <a:chExt cx="0" cy="0"/>
        </a:xfrm>
      </p:grpSpPr>
      <p:sp>
        <p:nvSpPr>
          <p:cNvPr id="83" name="Google Shape;83;p17"/>
          <p:cNvSpPr/>
          <p:nvPr/>
        </p:nvSpPr>
        <p:spPr>
          <a:xfrm>
            <a:off x="122575" y="276550"/>
            <a:ext cx="5834400" cy="4486200"/>
          </a:xfrm>
          <a:prstGeom prst="rect">
            <a:avLst/>
          </a:prstGeom>
          <a:solidFill>
            <a:srgbClr val="CDF7F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6077000" y="276550"/>
            <a:ext cx="2927100" cy="4486200"/>
          </a:xfrm>
          <a:prstGeom prst="rect">
            <a:avLst/>
          </a:prstGeom>
          <a:solidFill>
            <a:srgbClr val="CDF7FA"/>
          </a:solidFill>
          <a:ln>
            <a:noFill/>
          </a:ln>
        </p:spPr>
        <p:txBody>
          <a:bodyPr anchorCtr="0" anchor="t" bIns="91425" lIns="91425" spcFirstLastPara="1" rIns="91425" wrap="square" tIns="91425">
            <a:noAutofit/>
          </a:bodyPr>
          <a:lstStyle/>
          <a:p>
            <a:pPr indent="0" lvl="0" marL="0" rtl="0" algn="l">
              <a:lnSpc>
                <a:spcPct val="110000"/>
              </a:lnSpc>
              <a:spcBef>
                <a:spcPts val="800"/>
              </a:spcBef>
              <a:spcAft>
                <a:spcPts val="0"/>
              </a:spcAft>
              <a:buNone/>
            </a:pPr>
            <a:r>
              <a:rPr b="1" lang="en" sz="3000">
                <a:latin typeface="Happy Monkey"/>
                <a:ea typeface="Happy Monkey"/>
                <a:cs typeface="Happy Monkey"/>
                <a:sym typeface="Happy Monkey"/>
              </a:rPr>
              <a:t>Think:</a:t>
            </a:r>
            <a:endParaRPr b="1" sz="3000">
              <a:latin typeface="Happy Monkey"/>
              <a:ea typeface="Happy Monkey"/>
              <a:cs typeface="Happy Monkey"/>
              <a:sym typeface="Happy Monkey"/>
            </a:endParaRPr>
          </a:p>
          <a:p>
            <a:pPr indent="0" lvl="0" marL="0" rtl="0" algn="l">
              <a:lnSpc>
                <a:spcPct val="115000"/>
              </a:lnSpc>
              <a:spcBef>
                <a:spcPts val="0"/>
              </a:spcBef>
              <a:spcAft>
                <a:spcPts val="0"/>
              </a:spcAft>
              <a:buNone/>
            </a:pPr>
            <a:r>
              <a:rPr lang="en">
                <a:solidFill>
                  <a:schemeClr val="dk1"/>
                </a:solidFill>
                <a:latin typeface="Happy Monkey"/>
                <a:ea typeface="Happy Monkey"/>
                <a:cs typeface="Happy Monkey"/>
                <a:sym typeface="Happy Monkey"/>
              </a:rPr>
              <a:t>What is an example of a conflict from the video?</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rPr lang="en">
                <a:solidFill>
                  <a:schemeClr val="dk1"/>
                </a:solidFill>
                <a:latin typeface="Happy Monkey"/>
                <a:ea typeface="Happy Monkey"/>
                <a:cs typeface="Happy Monkey"/>
                <a:sym typeface="Happy Monkey"/>
              </a:rPr>
              <a:t>When have you felt angry or frustrated over a conflict?</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rPr lang="en">
                <a:solidFill>
                  <a:schemeClr val="dk1"/>
                </a:solidFill>
                <a:latin typeface="Happy Monkey"/>
                <a:ea typeface="Happy Monkey"/>
                <a:cs typeface="Happy Monkey"/>
                <a:sym typeface="Happy Monkey"/>
              </a:rPr>
              <a:t>Why is using anger or frustration not the best choice?</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rPr lang="en">
                <a:solidFill>
                  <a:schemeClr val="dk1"/>
                </a:solidFill>
                <a:latin typeface="Happy Monkey"/>
                <a:ea typeface="Happy Monkey"/>
                <a:cs typeface="Happy Monkey"/>
                <a:sym typeface="Happy Monkey"/>
              </a:rPr>
              <a:t>What is a strategy for calming down?</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t/>
            </a:r>
            <a:endParaRPr>
              <a:solidFill>
                <a:schemeClr val="dk1"/>
              </a:solidFill>
              <a:latin typeface="Happy Monkey"/>
              <a:ea typeface="Happy Monkey"/>
              <a:cs typeface="Happy Monkey"/>
              <a:sym typeface="Happy Monkey"/>
            </a:endParaRPr>
          </a:p>
          <a:p>
            <a:pPr indent="0" lvl="0" marL="0" rtl="0" algn="l">
              <a:lnSpc>
                <a:spcPct val="115000"/>
              </a:lnSpc>
              <a:spcBef>
                <a:spcPts val="0"/>
              </a:spcBef>
              <a:spcAft>
                <a:spcPts val="0"/>
              </a:spcAft>
              <a:buNone/>
            </a:pPr>
            <a:r>
              <a:rPr lang="en">
                <a:solidFill>
                  <a:schemeClr val="dk1"/>
                </a:solidFill>
                <a:latin typeface="Happy Monkey"/>
                <a:ea typeface="Happy Monkey"/>
                <a:cs typeface="Happy Monkey"/>
                <a:sym typeface="Happy Monkey"/>
              </a:rPr>
              <a:t>Why should you not ignore every conflict?</a:t>
            </a:r>
            <a:endParaRPr>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b="1" sz="1200">
              <a:latin typeface="Happy Monkey"/>
              <a:ea typeface="Happy Monkey"/>
              <a:cs typeface="Happy Monkey"/>
              <a:sym typeface="Happy Monkey"/>
            </a:endParaRPr>
          </a:p>
        </p:txBody>
      </p:sp>
      <p:pic>
        <p:nvPicPr>
          <p:cNvPr descr="Life can be frustrating. You’re not always going to get along with your friends and family, and they won’t always get along with you. And anger and frustration are natural human emotions, so there’s no way you can avoid feeling them. But there are ways to disagree without being disagreeable--and in this BrainPOP movie on conflict resolution, Tim and Moby will tell you all about them! First, you’ll find out why it’s a good idea to take a deep breath and collect yourself before you respond to a situation you’re not thrilled about. You’ll discover different ways to compromise, and how placing yourself in another person’s shoes can change a potential screaming match into a friendly discussion. Why risk alienating your friends and hurting people’s feelings, when you can settle your differences fairly?" id="85" name="Google Shape;85;p17" title="CONFLICT RESOLUTION">
            <a:hlinkClick r:id="rId3"/>
          </p:cNvPr>
          <p:cNvPicPr preferRelativeResize="0"/>
          <p:nvPr/>
        </p:nvPicPr>
        <p:blipFill>
          <a:blip r:embed="rId4">
            <a:alphaModFix/>
          </a:blip>
          <a:stretch>
            <a:fillRect/>
          </a:stretch>
        </p:blipFill>
        <p:spPr>
          <a:xfrm>
            <a:off x="317775" y="467725"/>
            <a:ext cx="5525375" cy="4144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p:nvPr/>
        </p:nvSpPr>
        <p:spPr>
          <a:xfrm>
            <a:off x="122575" y="100300"/>
            <a:ext cx="5172600" cy="4838700"/>
          </a:xfrm>
          <a:prstGeom prst="rect">
            <a:avLst/>
          </a:prstGeom>
          <a:solidFill>
            <a:srgbClr val="7EE4E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None/>
            </a:pPr>
            <a:r>
              <a:rPr b="1" lang="en" sz="3000">
                <a:solidFill>
                  <a:schemeClr val="dk1"/>
                </a:solidFill>
                <a:latin typeface="Happy Monkey"/>
                <a:ea typeface="Happy Monkey"/>
                <a:cs typeface="Happy Monkey"/>
                <a:sym typeface="Happy Monkey"/>
              </a:rPr>
              <a:t>Write about a time you had a conflict. What happened? How did you work to solve the problem? Would you do anything differently next time?</a:t>
            </a:r>
            <a:endParaRPr b="1" sz="3000">
              <a:solidFill>
                <a:schemeClr val="dk1"/>
              </a:solidFill>
              <a:latin typeface="Happy Monkey"/>
              <a:ea typeface="Happy Monkey"/>
              <a:cs typeface="Happy Monkey"/>
              <a:sym typeface="Happy Monkey"/>
            </a:endParaRPr>
          </a:p>
        </p:txBody>
      </p:sp>
      <p:pic>
        <p:nvPicPr>
          <p:cNvPr id="91" name="Google Shape;91;p18"/>
          <p:cNvPicPr preferRelativeResize="0"/>
          <p:nvPr/>
        </p:nvPicPr>
        <p:blipFill>
          <a:blip r:embed="rId3">
            <a:alphaModFix/>
          </a:blip>
          <a:stretch>
            <a:fillRect/>
          </a:stretch>
        </p:blipFill>
        <p:spPr>
          <a:xfrm>
            <a:off x="5447575" y="152400"/>
            <a:ext cx="3544025" cy="47222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